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sldIdLst>
    <p:sldId id="256" r:id="rId2"/>
    <p:sldId id="258" r:id="rId3"/>
    <p:sldId id="262" r:id="rId4"/>
    <p:sldId id="263" r:id="rId5"/>
    <p:sldId id="264" r:id="rId6"/>
    <p:sldId id="259" r:id="rId7"/>
    <p:sldId id="268" r:id="rId8"/>
    <p:sldId id="280" r:id="rId9"/>
    <p:sldId id="269" r:id="rId10"/>
    <p:sldId id="272" r:id="rId11"/>
    <p:sldId id="270" r:id="rId12"/>
    <p:sldId id="282" r:id="rId13"/>
    <p:sldId id="283" r:id="rId14"/>
    <p:sldId id="271" r:id="rId15"/>
    <p:sldId id="284" r:id="rId16"/>
    <p:sldId id="260" r:id="rId17"/>
    <p:sldId id="273" r:id="rId18"/>
    <p:sldId id="285" r:id="rId19"/>
    <p:sldId id="274" r:id="rId20"/>
    <p:sldId id="275" r:id="rId21"/>
    <p:sldId id="276" r:id="rId22"/>
    <p:sldId id="261" r:id="rId23"/>
    <p:sldId id="2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8221" autoAdjust="0"/>
  </p:normalViewPr>
  <p:slideViewPr>
    <p:cSldViewPr snapToGrid="0">
      <p:cViewPr varScale="1">
        <p:scale>
          <a:sx n="76" d="100"/>
          <a:sy n="7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6397A-2318-4C6D-AAE9-56828B2C45BD}" type="datetimeFigureOut">
              <a:rPr lang="zh-TW" altLang="en-US" smtClean="0"/>
              <a:t>2018/5/29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8D675-87DD-4807-8A93-8C6FEB9F26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4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D675-87DD-4807-8A93-8C6FEB9F26C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095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106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D675-87DD-4807-8A93-8C6FEB9F26C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998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208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651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305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D675-87DD-4807-8A93-8C6FEB9F26C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85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558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301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680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D675-87DD-4807-8A93-8C6FEB9F26C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39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65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50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55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27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8D675-87DD-4807-8A93-8C6FEB9F26C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79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43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http://dbpedia.org/page/Category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01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DD36-2D44-4126-BE2D-D5FC17E6D9A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93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5/29/2018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n.wikipedia.org/wiki/Eiffel" TargetMode="External"/><Relationship Id="rId4" Type="http://schemas.openxmlformats.org/officeDocument/2006/relationships/hyperlink" Target="http://dbpedia.org/page/Categor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Intent-Aware Semantic Query Annotation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9571648" cy="2395993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Author: </a:t>
            </a:r>
            <a:r>
              <a:rPr lang="en-US" altLang="zh-TW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Rafael</a:t>
            </a:r>
            <a:r>
              <a:rPr lang="en-US" altLang="zh-TW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Glater</a:t>
            </a:r>
            <a:r>
              <a:rPr lang="en-US" altLang="zh-TW" sz="2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Rodrygo</a:t>
            </a:r>
            <a:r>
              <a:rPr lang="en-US" altLang="zh-TW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T.</a:t>
            </a:r>
            <a:r>
              <a:rPr lang="en-US" altLang="zh-TW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Santos, </a:t>
            </a:r>
            <a:r>
              <a:rPr lang="en-US" altLang="zh-TW" sz="2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Nivio</a:t>
            </a:r>
            <a:r>
              <a:rPr lang="en-US" altLang="zh-TW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Ziviani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altLang="zh-TW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SIGIR’17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-Ling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BOWEN CHIANG 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2018/5/29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pPr marL="182880" lvl="1" algn="l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TW" sz="4800" b="1" kern="12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Query intent classification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282" y="1317366"/>
            <a:ext cx="11576856" cy="5540634"/>
          </a:xfrm>
        </p:spPr>
        <p:txBody>
          <a:bodyPr>
            <a:normAutofit lnSpcReduction="10000"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3-4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Eiffel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05" y="1923393"/>
            <a:ext cx="10012523" cy="4934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6482" y="103113"/>
            <a:ext cx="10058400" cy="1609344"/>
          </a:xfrm>
        </p:spPr>
        <p:txBody>
          <a:bodyPr/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6482" y="1639614"/>
            <a:ext cx="11335407" cy="5549461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Intent-specific ranking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altLang="zh-TW" sz="32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 models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3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TW" altLang="zh-TW" sz="3200" dirty="0" smtClean="0"/>
              <a:t>：</a:t>
            </a:r>
            <a:r>
              <a:rPr lang="en-US" altLang="zh-TW" sz="3200" dirty="0"/>
              <a:t>V</a:t>
            </a:r>
            <a:r>
              <a:rPr lang="zh-TW" altLang="zh-TW" sz="3200" dirty="0"/>
              <a:t>→</a:t>
            </a:r>
            <a:r>
              <a:rPr lang="en-US" altLang="zh-TW" sz="3200" dirty="0" smtClean="0"/>
              <a:t>W</a:t>
            </a:r>
          </a:p>
          <a:p>
            <a:pPr marL="731520" lvl="3">
              <a:spcBef>
                <a:spcPts val="1200"/>
              </a:spcBef>
              <a:spcAft>
                <a:spcPts val="0"/>
              </a:spcAft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for a specific query intent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548640" lvl="3" indent="0"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sz="2800" dirty="0" smtClean="0"/>
          </a:p>
          <a:p>
            <a:pPr marL="731520" lvl="3">
              <a:spcBef>
                <a:spcPts val="120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FF0000"/>
                </a:solidFill>
              </a:rPr>
              <a:t>Input space</a:t>
            </a:r>
            <a:r>
              <a:rPr lang="en-US" altLang="zh-TW" sz="2800" dirty="0">
                <a:solidFill>
                  <a:srgbClr val="FF0000"/>
                </a:solidFill>
              </a:rPr>
              <a:t> V</a:t>
            </a:r>
            <a:r>
              <a:rPr lang="en-US" altLang="zh-TW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/>
              <a:t>includes </a:t>
            </a:r>
            <a:r>
              <a:rPr lang="en-US" altLang="zh-TW" sz="2800" i="1" dirty="0">
                <a:solidFill>
                  <a:srgbClr val="FF0000"/>
                </a:solidFill>
              </a:rPr>
              <a:t>n </a:t>
            </a:r>
            <a:r>
              <a:rPr lang="en-US" altLang="zh-TW" sz="2800" dirty="0">
                <a:solidFill>
                  <a:srgbClr val="FF0000"/>
                </a:solidFill>
              </a:rPr>
              <a:t>learning </a:t>
            </a:r>
            <a:r>
              <a:rPr lang="en-US" altLang="zh-TW" sz="2800" dirty="0" smtClean="0">
                <a:solidFill>
                  <a:srgbClr val="FF0000"/>
                </a:solidFill>
              </a:rPr>
              <a:t>instances</a:t>
            </a:r>
          </a:p>
          <a:p>
            <a:pPr marL="731520" lvl="3">
              <a:spcBef>
                <a:spcPts val="1200"/>
              </a:spcBef>
              <a:spcAft>
                <a:spcPts val="0"/>
              </a:spcAft>
            </a:pPr>
            <a:endParaRPr lang="en-US" altLang="zh-TW" sz="2400" dirty="0">
              <a:solidFill>
                <a:srgbClr val="FF0000"/>
              </a:solidFill>
            </a:endParaRPr>
          </a:p>
          <a:p>
            <a:pPr marL="731520" lvl="3">
              <a:spcBef>
                <a:spcPts val="120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utput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comprises</a:t>
            </a:r>
            <a:r>
              <a:rPr lang="en-US" altLang="zh-TW" sz="2800" dirty="0" smtClean="0"/>
              <a:t>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1005840" lvl="4">
              <a:spcBef>
                <a:spcPts val="1200"/>
              </a:spcBef>
              <a:spcAft>
                <a:spcPts val="0"/>
              </a:spcAft>
            </a:pPr>
            <a:r>
              <a:rPr lang="en-US" altLang="zh-TW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28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TW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relevance labels for each semantic resource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TW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8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035" y="3747017"/>
            <a:ext cx="1105557" cy="6128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93" y="3788504"/>
            <a:ext cx="2489755" cy="61286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359" y="103113"/>
            <a:ext cx="2554641" cy="30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516" y="182248"/>
            <a:ext cx="11719692" cy="6336117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</a:p>
          <a:p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i="1" dirty="0" smtClean="0"/>
              <a:t>8 </a:t>
            </a:r>
            <a:r>
              <a:rPr lang="en-US" altLang="zh-TW" sz="2400" dirty="0"/>
              <a:t>fields </a:t>
            </a:r>
            <a:r>
              <a:rPr lang="en-US" altLang="zh-TW" sz="2400" dirty="0" smtClean="0"/>
              <a:t>:</a:t>
            </a:r>
          </a:p>
          <a:p>
            <a:pPr marL="0" indent="0">
              <a:buNone/>
            </a:pPr>
            <a:r>
              <a:rPr lang="en-US" altLang="zh-TW" i="1" dirty="0"/>
              <a:t>Names, Attributes, </a:t>
            </a:r>
            <a:r>
              <a:rPr lang="en-US" altLang="zh-TW" i="1" dirty="0" smtClean="0"/>
              <a:t>Categories, </a:t>
            </a:r>
          </a:p>
          <a:p>
            <a:pPr marL="0" indent="0">
              <a:buNone/>
            </a:pPr>
            <a:r>
              <a:rPr lang="en-US" altLang="zh-TW" i="1" dirty="0" smtClean="0"/>
              <a:t>Similar </a:t>
            </a:r>
            <a:r>
              <a:rPr lang="en-US" altLang="zh-TW" i="1" dirty="0"/>
              <a:t>entity </a:t>
            </a:r>
            <a:r>
              <a:rPr lang="en-US" altLang="zh-TW" i="1" dirty="0" smtClean="0"/>
              <a:t>names,</a:t>
            </a:r>
          </a:p>
          <a:p>
            <a:pPr marL="0" indent="0">
              <a:buNone/>
            </a:pPr>
            <a:r>
              <a:rPr lang="en-US" altLang="zh-TW" i="1" dirty="0" smtClean="0"/>
              <a:t>Related </a:t>
            </a:r>
            <a:r>
              <a:rPr lang="en-US" altLang="zh-TW" i="1" dirty="0"/>
              <a:t>entity </a:t>
            </a:r>
            <a:r>
              <a:rPr lang="en-US" altLang="zh-TW" i="1" dirty="0" smtClean="0"/>
              <a:t>names,</a:t>
            </a:r>
          </a:p>
          <a:p>
            <a:pPr marL="0" indent="0">
              <a:buNone/>
            </a:pPr>
            <a:r>
              <a:rPr lang="en-US" altLang="zh-TW" i="1" dirty="0"/>
              <a:t>Ontology classes</a:t>
            </a:r>
            <a:r>
              <a:rPr lang="en-US" altLang="zh-TW" dirty="0" smtClean="0"/>
              <a:t>,</a:t>
            </a:r>
          </a:p>
          <a:p>
            <a:pPr marL="0" indent="0">
              <a:buNone/>
            </a:pPr>
            <a:r>
              <a:rPr lang="en-US" altLang="zh-TW" i="1" dirty="0" smtClean="0"/>
              <a:t>URL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All</a:t>
            </a:r>
          </a:p>
          <a:p>
            <a:pPr marL="0" indent="0">
              <a:buNone/>
            </a:pPr>
            <a:r>
              <a:rPr lang="en-US" altLang="zh-TW" i="1" dirty="0" smtClean="0"/>
              <a:t> </a:t>
            </a:r>
            <a:endParaRPr lang="en-US" altLang="zh-TW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00" y="0"/>
            <a:ext cx="8063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6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5"/>
          <a:stretch/>
        </p:blipFill>
        <p:spPr bwMode="auto">
          <a:xfrm>
            <a:off x="4464187" y="1289304"/>
            <a:ext cx="6146163" cy="4764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621121" y="6157351"/>
            <a:ext cx="6407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Figure 1: Intent-aware semantic query annotation. </a:t>
            </a:r>
            <a:endParaRPr lang="zh-TW" altLang="en-US" sz="2400" dirty="0"/>
          </a:p>
        </p:txBody>
      </p:sp>
      <p:sp>
        <p:nvSpPr>
          <p:cNvPr id="6" name="圓角矩形 5"/>
          <p:cNvSpPr/>
          <p:nvPr/>
        </p:nvSpPr>
        <p:spPr>
          <a:xfrm>
            <a:off x="4343311" y="979714"/>
            <a:ext cx="3193958" cy="5177637"/>
          </a:xfrm>
          <a:prstGeom prst="roundRect">
            <a:avLst/>
          </a:prstGeom>
          <a:noFill/>
          <a:ln w="38100">
            <a:prstDash val="lg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1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041" y="242316"/>
            <a:ext cx="10058400" cy="1609344"/>
          </a:xfrm>
        </p:spPr>
        <p:txBody>
          <a:bodyPr/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041" y="2093976"/>
            <a:ext cx="11941959" cy="4516501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Intent-aware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ranking adaptation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buNone/>
            </a:pPr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Intent-aware switching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 intents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{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P(i</a:t>
            </a:r>
            <a:r>
              <a:rPr lang="en-US" altLang="zh-TW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|q) =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P(i</a:t>
            </a:r>
            <a:r>
              <a:rPr lang="en-US" altLang="zh-TW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|q) =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P(i</a:t>
            </a:r>
            <a:r>
              <a:rPr lang="en-US" altLang="zh-TW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|q) =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endParaRPr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                  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an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on the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ranking</a:t>
            </a:r>
          </a:p>
          <a:p>
            <a:pPr marL="0" indent="0">
              <a:buNone/>
            </a:pPr>
            <a:r>
              <a:rPr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zh-TW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=&gt;</a:t>
            </a:r>
            <a:endParaRPr lang="en-US" altLang="zh-TW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內容版面配置區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5"/>
          <a:stretch/>
        </p:blipFill>
        <p:spPr bwMode="auto">
          <a:xfrm>
            <a:off x="8882743" y="0"/>
            <a:ext cx="3309257" cy="270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897" y="5450311"/>
            <a:ext cx="3239042" cy="7825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727" y="4352226"/>
            <a:ext cx="1308374" cy="4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041" y="242316"/>
            <a:ext cx="10058400" cy="1609344"/>
          </a:xfrm>
        </p:spPr>
        <p:txBody>
          <a:bodyPr/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041" y="2093976"/>
            <a:ext cx="11941959" cy="4516501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Intent-aware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ranking adaptation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buNone/>
            </a:pPr>
            <a:r>
              <a:rPr lang="en-US" altLang="zh-T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Intent-aware mixing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 intents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{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P(i</a:t>
            </a:r>
            <a:r>
              <a:rPr lang="en-US" altLang="zh-TW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|q) =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P(i</a:t>
            </a:r>
            <a:r>
              <a:rPr lang="en-US" altLang="zh-TW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|q) =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P(i</a:t>
            </a:r>
            <a:r>
              <a:rPr lang="en-US" altLang="zh-TW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|q) =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zh-TW" sz="3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zh-TW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=&gt;</a:t>
            </a:r>
            <a:endParaRPr lang="en-US" altLang="zh-TW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內容版面配置區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5"/>
          <a:stretch/>
        </p:blipFill>
        <p:spPr bwMode="auto">
          <a:xfrm>
            <a:off x="8882743" y="0"/>
            <a:ext cx="3309257" cy="27040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02645" y="4929889"/>
            <a:ext cx="7845973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07000"/>
              </a:lnSpc>
              <a:spcAft>
                <a:spcPts val="800"/>
              </a:spcAft>
            </a:pP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 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|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= 0.7 × 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 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|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altLang="zh-TW" sz="2800" b="1" kern="100" baseline="-25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 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2800" b="1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304800" algn="ctr">
              <a:lnSpc>
                <a:spcPct val="107000"/>
              </a:lnSpc>
              <a:spcAft>
                <a:spcPts val="800"/>
              </a:spcAft>
            </a:pPr>
            <a:r>
              <a:rPr lang="en-US" altLang="zh-TW" sz="2800" b="1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	+ 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0.2 × 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 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|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altLang="zh-TW" sz="2800" b="1" kern="100" baseline="-25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 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2800" b="1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304800" algn="ctr">
              <a:lnSpc>
                <a:spcPct val="107000"/>
              </a:lnSpc>
              <a:spcAft>
                <a:spcPts val="800"/>
              </a:spcAft>
            </a:pPr>
            <a:r>
              <a:rPr lang="en-US" altLang="zh-TW" sz="2800" b="1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	+ 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0.1 × 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 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|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altLang="zh-TW" sz="2800" b="1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altLang="zh-TW" sz="2800" b="1" kern="100" baseline="-25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 </a:t>
            </a:r>
            <a:r>
              <a:rPr lang="en-US" altLang="zh-TW" sz="2800" b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</a:t>
            </a:r>
            <a:endParaRPr lang="zh-TW" altLang="zh-TW" sz="2800" b="1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7" y="2093976"/>
            <a:ext cx="10138083" cy="4050792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Set</a:t>
            </a:r>
          </a:p>
          <a:p>
            <a:pPr marL="274320" lvl="1" indent="0">
              <a:buNone/>
            </a:pP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58" y="2690632"/>
            <a:ext cx="7693591" cy="4167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6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7" y="2121408"/>
            <a:ext cx="10785821" cy="4050792"/>
          </a:xfrm>
        </p:spPr>
        <p:txBody>
          <a:bodyPr/>
          <a:lstStyle/>
          <a:p>
            <a:r>
              <a:rPr lang="en-US" altLang="zh-TW" sz="3200" dirty="0"/>
              <a:t>Knowledge base:</a:t>
            </a:r>
            <a:r>
              <a:rPr lang="zh-TW" altLang="en-US" sz="3200" dirty="0"/>
              <a:t> </a:t>
            </a:r>
            <a:r>
              <a:rPr lang="en-US" altLang="zh-TW" sz="3200" dirty="0" err="1">
                <a:solidFill>
                  <a:srgbClr val="FF0000"/>
                </a:solidFill>
              </a:rPr>
              <a:t>DBPedia</a:t>
            </a:r>
            <a:endParaRPr lang="en-US" altLang="zh-TW" sz="3200" baseline="30000" dirty="0"/>
          </a:p>
          <a:p>
            <a:pPr lvl="1"/>
            <a:r>
              <a:rPr lang="en-US" altLang="zh-TW" sz="2800" dirty="0" smtClean="0"/>
              <a:t>Extracted </a:t>
            </a:r>
            <a:r>
              <a:rPr lang="en-US" altLang="zh-TW" sz="2800" dirty="0"/>
              <a:t>from Wikipedia</a:t>
            </a:r>
            <a:r>
              <a:rPr lang="zh-TW" altLang="en-US" sz="2800" dirty="0"/>
              <a:t> </a:t>
            </a:r>
            <a:r>
              <a:rPr lang="en-US" altLang="zh-TW" sz="2800" dirty="0"/>
              <a:t>dumps generated in late July 2011</a:t>
            </a:r>
          </a:p>
          <a:p>
            <a:pPr lvl="1"/>
            <a:r>
              <a:rPr lang="en-US" altLang="zh-TW" sz="2800" dirty="0"/>
              <a:t>More than </a:t>
            </a:r>
            <a:r>
              <a:rPr lang="en-US" altLang="zh-TW" sz="2800" dirty="0">
                <a:solidFill>
                  <a:srgbClr val="FF0000"/>
                </a:solidFill>
              </a:rPr>
              <a:t>3.6 million entities</a:t>
            </a:r>
          </a:p>
          <a:p>
            <a:pPr lvl="1"/>
            <a:r>
              <a:rPr lang="en-US" altLang="zh-TW" sz="2800" dirty="0"/>
              <a:t>Over </a:t>
            </a:r>
            <a:r>
              <a:rPr lang="en-US" altLang="zh-TW" sz="2800" dirty="0">
                <a:solidFill>
                  <a:srgbClr val="FF0000"/>
                </a:solidFill>
              </a:rPr>
              <a:t>170,000 categories </a:t>
            </a:r>
            <a:r>
              <a:rPr lang="en-US" altLang="zh-TW" sz="2800" dirty="0"/>
              <a:t>and </a:t>
            </a:r>
            <a:r>
              <a:rPr lang="en-US" altLang="zh-TW" sz="2800" dirty="0">
                <a:solidFill>
                  <a:srgbClr val="FF0000"/>
                </a:solidFill>
              </a:rPr>
              <a:t>320 ontology classes </a:t>
            </a:r>
            <a:r>
              <a:rPr lang="en-US" altLang="zh-TW" sz="2800" dirty="0"/>
              <a:t>in a 6-level deep hierarchy</a:t>
            </a: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35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25" y="2240597"/>
            <a:ext cx="7264645" cy="403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6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3462" y="6059315"/>
            <a:ext cx="10887666" cy="578594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Semantic query annotation robustness for simulated intent classifiers of a range of accuracy levels.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4" y="1927304"/>
            <a:ext cx="7243335" cy="41320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3454400" y="2813721"/>
            <a:ext cx="2644648" cy="25710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845" y="94593"/>
            <a:ext cx="10058400" cy="1609344"/>
          </a:xfrm>
        </p:spPr>
        <p:txBody>
          <a:bodyPr/>
          <a:lstStyle/>
          <a:p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Annotation Effectiveness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92" y="1535719"/>
            <a:ext cx="7591727" cy="5322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3340100" y="5981700"/>
            <a:ext cx="5867400" cy="6562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778500" y="3385846"/>
            <a:ext cx="228600" cy="247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203044" y="3385846"/>
            <a:ext cx="228600" cy="247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644581" y="3385846"/>
            <a:ext cx="228600" cy="247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5689776" y="6011886"/>
            <a:ext cx="317324" cy="44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flipH="1">
            <a:off x="7069782" y="5981390"/>
            <a:ext cx="266524" cy="44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8485919" y="5981688"/>
            <a:ext cx="317324" cy="44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2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Main </a:t>
            </a:r>
            <a:r>
              <a:rPr lang="en-US" altLang="zh-TW" sz="3200" dirty="0"/>
              <a:t>contributions are </a:t>
            </a:r>
            <a:r>
              <a:rPr lang="en-US" altLang="zh-TW" sz="3200" dirty="0" smtClean="0"/>
              <a:t>three-fold</a:t>
            </a:r>
          </a:p>
          <a:p>
            <a:pPr lvl="1"/>
            <a:r>
              <a:rPr lang="en-US" altLang="zh-TW" sz="2600" dirty="0"/>
              <a:t>An intent-aware framework for learning semantic query annotations from structured knowledge bases</a:t>
            </a:r>
            <a:r>
              <a:rPr lang="en-US" altLang="zh-TW" sz="2600" dirty="0" smtClean="0"/>
              <a:t>.</a:t>
            </a:r>
          </a:p>
          <a:p>
            <a:pPr marL="788670" lvl="1" indent="-514350">
              <a:buFont typeface="+mj-lt"/>
              <a:buAutoNum type="arabicPeriod"/>
            </a:pPr>
            <a:endParaRPr lang="zh-TW" altLang="zh-TW" sz="2600" dirty="0"/>
          </a:p>
          <a:p>
            <a:pPr lvl="1"/>
            <a:r>
              <a:rPr lang="en-US" altLang="zh-TW" sz="2600" dirty="0" smtClean="0"/>
              <a:t>A </a:t>
            </a:r>
            <a:r>
              <a:rPr lang="en-US" altLang="zh-TW" sz="2600" dirty="0"/>
              <a:t>thorough validation of the proposed framework in terms of annotation effectiveness and robustness.</a:t>
            </a:r>
            <a:endParaRPr lang="zh-TW" altLang="zh-TW" sz="26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71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9768" y="235131"/>
            <a:ext cx="10058400" cy="1609344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9768" y="1844475"/>
            <a:ext cx="10058400" cy="405079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b="18309"/>
          <a:stretch/>
        </p:blipFill>
        <p:spPr>
          <a:xfrm>
            <a:off x="3043470" y="1844475"/>
            <a:ext cx="8267658" cy="48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r>
              <a:rPr lang="en-US" altLang="zh-TW" sz="2400" dirty="0" smtClean="0"/>
              <a:t>To </a:t>
            </a:r>
            <a:r>
              <a:rPr lang="en-US" altLang="zh-TW" sz="2400" dirty="0">
                <a:solidFill>
                  <a:srgbClr val="FF0000"/>
                </a:solidFill>
              </a:rPr>
              <a:t>automatically annotate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a </a:t>
            </a:r>
            <a:r>
              <a:rPr lang="en-US" altLang="zh-TW" sz="2400" dirty="0"/>
              <a:t>query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with </a:t>
            </a:r>
            <a:r>
              <a:rPr lang="en-US" altLang="zh-TW" sz="2400" dirty="0">
                <a:solidFill>
                  <a:srgbClr val="FF0000"/>
                </a:solidFill>
              </a:rPr>
              <a:t>semantic resources </a:t>
            </a:r>
            <a:r>
              <a:rPr lang="en-US" altLang="zh-TW" sz="2400" dirty="0"/>
              <a:t>mined from a knowledge base, including named </a:t>
            </a:r>
            <a:r>
              <a:rPr lang="en-US" altLang="zh-TW" sz="2400" dirty="0" smtClean="0">
                <a:solidFill>
                  <a:schemeClr val="accent2"/>
                </a:solidFill>
              </a:rPr>
              <a:t>entities</a:t>
            </a:r>
            <a:r>
              <a:rPr lang="en-US" altLang="zh-TW" sz="2400" dirty="0" smtClean="0"/>
              <a:t>,</a:t>
            </a:r>
            <a:r>
              <a:rPr lang="en-US" altLang="zh-TW" sz="2400" dirty="0" smtClean="0">
                <a:solidFill>
                  <a:schemeClr val="accent2"/>
                </a:solidFill>
              </a:rPr>
              <a:t> attributes</a:t>
            </a:r>
            <a:r>
              <a:rPr lang="en-US" altLang="zh-TW" sz="2400" dirty="0" smtClean="0"/>
              <a:t>,</a:t>
            </a:r>
            <a:r>
              <a:rPr lang="en-US" altLang="zh-TW" sz="2400" dirty="0" smtClean="0">
                <a:solidFill>
                  <a:schemeClr val="accent2"/>
                </a:solidFill>
              </a:rPr>
              <a:t> relations</a:t>
            </a:r>
            <a:r>
              <a:rPr lang="en-US" altLang="zh-TW" sz="2400" dirty="0" smtClean="0"/>
              <a:t>, </a:t>
            </a:r>
            <a:r>
              <a:rPr lang="en-US" altLang="zh-TW" sz="2400" dirty="0">
                <a:solidFill>
                  <a:schemeClr val="accent2"/>
                </a:solidFill>
              </a:rPr>
              <a:t>etc. </a:t>
            </a:r>
            <a:endParaRPr lang="en-US" altLang="zh-TW" sz="2400" dirty="0" smtClean="0">
              <a:solidFill>
                <a:schemeClr val="accent2"/>
              </a:solidFill>
            </a:endParaRPr>
          </a:p>
          <a:p>
            <a:r>
              <a:rPr lang="en-US" altLang="zh-TW" sz="2400" b="1" dirty="0"/>
              <a:t>Intent-Specific</a:t>
            </a:r>
            <a:r>
              <a:rPr lang="en-US" altLang="zh-TW" sz="2400" dirty="0"/>
              <a:t> </a:t>
            </a:r>
            <a:r>
              <a:rPr lang="en-US" altLang="zh-TW" sz="2400" b="1" dirty="0" smtClean="0"/>
              <a:t>Semantic </a:t>
            </a:r>
            <a:r>
              <a:rPr lang="en-US" altLang="zh-TW" sz="2400" b="1" dirty="0"/>
              <a:t>Query Annotation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Example</a:t>
            </a:r>
          </a:p>
          <a:p>
            <a:pPr marL="0" indent="0"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Query </a:t>
            </a:r>
            <a:r>
              <a:rPr lang="en-US" altLang="zh-TW" b="1" dirty="0"/>
              <a:t>“us president</a:t>
            </a:r>
            <a:r>
              <a:rPr lang="en-US" altLang="zh-TW" b="1" dirty="0" smtClean="0"/>
              <a:t>”</a:t>
            </a:r>
          </a:p>
          <a:p>
            <a:pPr marL="0" indent="0">
              <a:buNone/>
            </a:pPr>
            <a:r>
              <a:rPr lang="en-US" altLang="zh-TW" b="1" dirty="0" smtClean="0"/>
              <a:t>  Semantic </a:t>
            </a:r>
            <a:r>
              <a:rPr lang="en-US" altLang="zh-TW" b="1" dirty="0"/>
              <a:t>resources </a:t>
            </a:r>
            <a:r>
              <a:rPr lang="en-US" altLang="zh-TW" b="1" dirty="0" smtClean="0"/>
              <a:t>“</a:t>
            </a:r>
            <a:r>
              <a:rPr lang="en-US" altLang="zh-TW" b="1" dirty="0"/>
              <a:t>Donald Trump”, “Federal Government”, “White House.”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121408"/>
            <a:ext cx="10561320" cy="405079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Intent</a:t>
            </a:r>
          </a:p>
          <a:p>
            <a:pPr lvl="1"/>
            <a:r>
              <a:rPr lang="en-US" altLang="zh-TW" sz="2400" b="1" dirty="0" smtClean="0">
                <a:solidFill>
                  <a:srgbClr val="FF0000"/>
                </a:solidFill>
              </a:rPr>
              <a:t>E</a:t>
            </a:r>
            <a:r>
              <a:rPr lang="en-US" altLang="zh-TW" sz="2400" b="1" dirty="0" smtClean="0"/>
              <a:t>: entity queries </a:t>
            </a:r>
          </a:p>
          <a:p>
            <a:pPr marL="548640" lvl="2" indent="0">
              <a:buNone/>
            </a:pPr>
            <a:r>
              <a:rPr lang="en-US" altLang="zh-TW" sz="2200" dirty="0"/>
              <a:t>	</a:t>
            </a:r>
            <a:r>
              <a:rPr lang="en-US" altLang="zh-TW" sz="2200" dirty="0" smtClean="0"/>
              <a:t>		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e.g., </a:t>
            </a:r>
            <a:r>
              <a:rPr lang="en-US" altLang="zh-TW" sz="2000" dirty="0" smtClean="0"/>
              <a:t>“</a:t>
            </a:r>
            <a:r>
              <a:rPr lang="en-US" altLang="zh-TW" sz="2000" b="1" i="1" dirty="0"/>
              <a:t>Michael Jackson</a:t>
            </a:r>
            <a:r>
              <a:rPr lang="en-US" altLang="zh-TW" sz="2000" dirty="0" smtClean="0"/>
              <a:t>”)</a:t>
            </a:r>
          </a:p>
          <a:p>
            <a:pPr lvl="1"/>
            <a:r>
              <a:rPr lang="en-US" altLang="zh-TW" sz="2400" b="1" dirty="0">
                <a:solidFill>
                  <a:srgbClr val="FF0000"/>
                </a:solidFill>
              </a:rPr>
              <a:t>T</a:t>
            </a:r>
            <a:r>
              <a:rPr lang="en-US" altLang="zh-TW" sz="2400" b="1" dirty="0"/>
              <a:t>: type queries </a:t>
            </a:r>
            <a:endParaRPr lang="en-US" altLang="zh-TW" sz="2400" b="1" dirty="0" smtClean="0"/>
          </a:p>
          <a:p>
            <a:pPr marL="822960" lvl="3" indent="0">
              <a:buNone/>
            </a:pPr>
            <a:r>
              <a:rPr lang="en-US" altLang="zh-TW" sz="2200" dirty="0" smtClean="0"/>
              <a:t>			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e.g., </a:t>
            </a:r>
            <a:r>
              <a:rPr lang="en-US" altLang="zh-TW" sz="2000" dirty="0" smtClean="0"/>
              <a:t>“</a:t>
            </a:r>
            <a:r>
              <a:rPr lang="en-US" altLang="zh-TW" sz="2000" b="1" dirty="0" smtClean="0"/>
              <a:t>continents in the world</a:t>
            </a:r>
            <a:r>
              <a:rPr lang="en-US" altLang="zh-TW" sz="2000" dirty="0" smtClean="0"/>
              <a:t>”)</a:t>
            </a:r>
          </a:p>
          <a:p>
            <a:pPr lvl="1"/>
            <a:r>
              <a:rPr lang="en-US" altLang="zh-TW" sz="2400" b="1" dirty="0">
                <a:solidFill>
                  <a:srgbClr val="FF0000"/>
                </a:solidFill>
              </a:rPr>
              <a:t>Q</a:t>
            </a:r>
            <a:r>
              <a:rPr lang="en-US" altLang="zh-TW" sz="2400" b="1" dirty="0"/>
              <a:t>: question queries </a:t>
            </a:r>
            <a:endParaRPr lang="en-US" altLang="zh-TW" sz="2400" b="1" dirty="0" smtClean="0"/>
          </a:p>
          <a:p>
            <a:pPr marL="274320" lvl="1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		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e.g., “</a:t>
            </a:r>
            <a:r>
              <a:rPr lang="en-US" altLang="zh-TW" sz="2000" b="1" u="sng" dirty="0"/>
              <a:t>who</a:t>
            </a:r>
            <a:r>
              <a:rPr lang="en-US" altLang="zh-TW" sz="2000" b="1" dirty="0"/>
              <a:t> created Wikipedia</a:t>
            </a:r>
            <a:r>
              <a:rPr lang="en-US" altLang="zh-TW" sz="2000" dirty="0" smtClean="0"/>
              <a:t>?”)</a:t>
            </a:r>
          </a:p>
          <a:p>
            <a:pPr lvl="1"/>
            <a:r>
              <a:rPr lang="en-US" altLang="zh-TW" sz="2400" b="1" dirty="0">
                <a:solidFill>
                  <a:srgbClr val="FF0000"/>
                </a:solidFill>
              </a:rPr>
              <a:t>O</a:t>
            </a:r>
            <a:r>
              <a:rPr lang="en-US" altLang="zh-TW" sz="2400" b="1" dirty="0"/>
              <a:t>: queries with other </a:t>
            </a:r>
            <a:r>
              <a:rPr lang="en-US" altLang="zh-TW" sz="2400" b="1" dirty="0" smtClean="0"/>
              <a:t>intents </a:t>
            </a:r>
          </a:p>
          <a:p>
            <a:pPr marL="274320" lvl="1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			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631859" y="843992"/>
            <a:ext cx="48571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Example</a:t>
            </a:r>
          </a:p>
          <a:p>
            <a:r>
              <a:rPr lang="en-US" altLang="zh-TW" b="1" dirty="0"/>
              <a:t>  Query “</a:t>
            </a:r>
            <a:r>
              <a:rPr lang="en-US" altLang="zh-TW" b="1" dirty="0">
                <a:solidFill>
                  <a:srgbClr val="FF0000"/>
                </a:solidFill>
              </a:rPr>
              <a:t>us president</a:t>
            </a:r>
            <a:r>
              <a:rPr lang="en-US" altLang="zh-TW" b="1" dirty="0"/>
              <a:t>”</a:t>
            </a:r>
          </a:p>
          <a:p>
            <a:r>
              <a:rPr lang="en-US" altLang="zh-TW" b="1" dirty="0"/>
              <a:t>  Semantic resources “Donald Trump”, “Federal Government”, “White House.”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9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6888" y="1803462"/>
            <a:ext cx="10058400" cy="4050792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Framework</a:t>
            </a:r>
            <a:endParaRPr lang="en-US" altLang="zh-TW" sz="3000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uery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ntent-specific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ranking model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Intent-aware ranking adaptation </a:t>
            </a:r>
          </a:p>
          <a:p>
            <a:pPr marL="274320" lvl="1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strategy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5"/>
          <a:stretch/>
        </p:blipFill>
        <p:spPr bwMode="auto">
          <a:xfrm>
            <a:off x="5748757" y="716280"/>
            <a:ext cx="6304987" cy="46763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5877448" y="5601854"/>
            <a:ext cx="6407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Figure 1: Intent-aware semantic query annotation.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39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D</a:t>
            </a:r>
            <a:r>
              <a:rPr lang="en-US" altLang="zh-TW" sz="3200" dirty="0" smtClean="0"/>
              <a:t>efine</a:t>
            </a:r>
            <a:endParaRPr lang="zh-TW" altLang="en-US" sz="3200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22" y="2900854"/>
            <a:ext cx="8622163" cy="1403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121407"/>
            <a:ext cx="10628166" cy="4516501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intent classification 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TW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X → Y 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X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comprises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instances</a:t>
            </a:r>
          </a:p>
          <a:p>
            <a:pPr lvl="1"/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space Y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comprises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labels {</a:t>
            </a:r>
            <a:r>
              <a:rPr lang="en-US" altLang="zh-TW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lvl="2"/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corresponds to one of the target intents </a:t>
            </a:r>
            <a:r>
              <a:rPr lang="en-US" altLang="zh-TW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 I</a:t>
            </a:r>
            <a:endParaRPr lang="en-US" altLang="zh-TW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17" y="3581872"/>
            <a:ext cx="1502826" cy="74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17" y="4479077"/>
            <a:ext cx="2133446" cy="66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l="55376" b="43940"/>
          <a:stretch/>
        </p:blipFill>
        <p:spPr>
          <a:xfrm>
            <a:off x="9750343" y="56041"/>
            <a:ext cx="2441658" cy="23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木頭類型</Template>
  <TotalTime>792</TotalTime>
  <Words>454</Words>
  <Application>Microsoft Office PowerPoint</Application>
  <PresentationFormat>寬螢幕</PresentationFormat>
  <Paragraphs>175</Paragraphs>
  <Slides>23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微軟正黑體</vt:lpstr>
      <vt:lpstr>新細明體</vt:lpstr>
      <vt:lpstr>Arial</vt:lpstr>
      <vt:lpstr>Calibri</vt:lpstr>
      <vt:lpstr>Georgia</vt:lpstr>
      <vt:lpstr>Times New Roman</vt:lpstr>
      <vt:lpstr>Trebuchet MS</vt:lpstr>
      <vt:lpstr>Wingdings</vt:lpstr>
      <vt:lpstr>木刻字型</vt:lpstr>
      <vt:lpstr>Intent-Aware Semantic Query Annotation</vt:lpstr>
      <vt:lpstr>Outline</vt:lpstr>
      <vt:lpstr>Introduction</vt:lpstr>
      <vt:lpstr>Introduction</vt:lpstr>
      <vt:lpstr>Introduction</vt:lpstr>
      <vt:lpstr>Outline</vt:lpstr>
      <vt:lpstr>Method</vt:lpstr>
      <vt:lpstr>Method</vt:lpstr>
      <vt:lpstr>Method</vt:lpstr>
      <vt:lpstr>Query intent classification </vt:lpstr>
      <vt:lpstr>Method</vt:lpstr>
      <vt:lpstr>PowerPoint 簡報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Annotation Effectiveness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Intent-Aware Semantic Query Annotation</dc:title>
  <dc:creator>nick</dc:creator>
  <cp:lastModifiedBy>KDD-Bowen</cp:lastModifiedBy>
  <cp:revision>81</cp:revision>
  <dcterms:created xsi:type="dcterms:W3CDTF">2018-05-28T12:38:42Z</dcterms:created>
  <dcterms:modified xsi:type="dcterms:W3CDTF">2018-05-29T12:50:57Z</dcterms:modified>
</cp:coreProperties>
</file>